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FORTUNE COOKIE DIRECTIONS: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2400297" y="1602675"/>
            <a:ext cx="63216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Start with the slide number you are assigned.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Have someone read the question.</a:t>
            </a:r>
          </a:p>
          <a:p>
            <a: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The person who reads starts by sharing one idea out loud, then other team members take turns  one person at a time.</a:t>
            </a:r>
          </a:p>
          <a:p>
            <a: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Have your recorder/reporter take notes for your group.  </a:t>
            </a:r>
          </a:p>
          <a:p>
            <a:pPr indent="-3175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400"/>
              <a:t>(SUGGESTION:  Use a different color for each group.)</a:t>
            </a:r>
          </a:p>
          <a:p>
            <a: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WAIT until you are told to switch.  </a:t>
            </a:r>
          </a:p>
          <a:p>
            <a: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Go on to the next slide and have someone different read the question and start sharing their idea.</a:t>
            </a:r>
          </a:p>
          <a:p>
            <a: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/>
              <a:t>Repeat until done.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25862">
            <a:off x="225698" y="892413"/>
            <a:ext cx="2337954" cy="155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260150" y="575950"/>
            <a:ext cx="64617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How do you effectively manage teams?  (build, sustain, choose, manage)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.MAP scores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Ability levels for one activity or one day.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Behavioral grouping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Re-enforce roles early and often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Self-evaluation of team members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Teambuilding at the beginning of each chapter, getting to know you, brainteasers, set a team goal, share pet peeves and strengths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b="1" lang="en">
                <a:solidFill>
                  <a:srgbClr val="0000FF"/>
                </a:solidFill>
              </a:rPr>
              <a:t>Build based on personalities, MAP and test scores, (random assignment was less effective)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b="1" lang="en">
                <a:solidFill>
                  <a:srgbClr val="0000FF"/>
                </a:solidFill>
              </a:rPr>
              <a:t>Try to get them to self-manage if they have a strong facilitator</a:t>
            </a:r>
          </a:p>
          <a:p>
            <a:pPr indent="-228600" lvl="0" marL="457200">
              <a:spcBef>
                <a:spcPts val="0"/>
              </a:spcBef>
              <a:buClr>
                <a:srgbClr val="0000FF"/>
              </a:buClr>
            </a:pPr>
            <a:r>
              <a:rPr b="1" lang="en">
                <a:solidFill>
                  <a:srgbClr val="0000FF"/>
                </a:solidFill>
              </a:rPr>
              <a:t>Rewarded students with extra responsibilities in classroom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75" y="575950"/>
            <a:ext cx="2107750" cy="156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2400300" y="575950"/>
            <a:ext cx="64641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How do you get students to ask each other questions?  How do you answer questions?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Participation quizzes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As a teacher, refuse to answer, so they ask each other 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Practice and Modeling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Facilitation of students asking each other questions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Answering questions with guiding questions  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Pocket Questions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“I Spy”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Answer with a question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Poster of question starters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Question starters taped onto desk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I answer with a question, or reference a resource in the room or in the textbook/toolkit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1850"/>
            <a:ext cx="2370950" cy="25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260150" y="575950"/>
            <a:ext cx="64617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How do you deal with homework? (grading, correcting, motivating, late work)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674EA7"/>
              </a:buClr>
              <a:buSzPct val="100000"/>
            </a:pPr>
            <a:r>
              <a:rPr b="1" lang="en" sz="1200">
                <a:solidFill>
                  <a:srgbClr val="674EA7"/>
                </a:solidFill>
              </a:rPr>
              <a:t>Points for completion</a:t>
            </a:r>
          </a:p>
          <a:p>
            <a:pPr indent="-304800" lvl="0" marL="457200" rtl="0">
              <a:spcBef>
                <a:spcPts val="0"/>
              </a:spcBef>
              <a:buClr>
                <a:srgbClr val="674EA7"/>
              </a:buClr>
              <a:buSzPct val="100000"/>
            </a:pPr>
            <a:r>
              <a:rPr b="1" lang="en" sz="1200">
                <a:solidFill>
                  <a:srgbClr val="674EA7"/>
                </a:solidFill>
              </a:rPr>
              <a:t>Adapting for specific students</a:t>
            </a:r>
          </a:p>
          <a:p>
            <a:pPr indent="-304800" lvl="0" marL="457200" rtl="0">
              <a:spcBef>
                <a:spcPts val="0"/>
              </a:spcBef>
              <a:buClr>
                <a:srgbClr val="674EA7"/>
              </a:buClr>
              <a:buSzPct val="100000"/>
            </a:pPr>
            <a:r>
              <a:rPr b="1" lang="en" sz="1200">
                <a:solidFill>
                  <a:srgbClr val="674EA7"/>
                </a:solidFill>
              </a:rPr>
              <a:t>Solutions on board, take questions for those who are unsure</a:t>
            </a:r>
          </a:p>
          <a:p>
            <a:pPr indent="-3048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b="1" lang="en" sz="1200">
                <a:solidFill>
                  <a:srgbClr val="0000FF"/>
                </a:solidFill>
              </a:rPr>
              <a:t>Catch-up club to complete</a:t>
            </a:r>
          </a:p>
          <a:p>
            <a:pPr indent="-3048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b="1" lang="en" sz="1200">
                <a:solidFill>
                  <a:srgbClr val="0000FF"/>
                </a:solidFill>
              </a:rPr>
              <a:t>Participation/completion grades</a:t>
            </a:r>
          </a:p>
          <a:p>
            <a:pPr indent="-3048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b="1" lang="en" sz="1200">
                <a:solidFill>
                  <a:srgbClr val="0000FF"/>
                </a:solidFill>
              </a:rPr>
              <a:t>Trade &amp; Grade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en" sz="1200">
                <a:solidFill>
                  <a:srgbClr val="000000"/>
                </a:solidFill>
              </a:rPr>
              <a:t>Put homework onto worksheets, if students don’t turn it in, they call home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en" sz="1200">
                <a:solidFill>
                  <a:srgbClr val="000000"/>
                </a:solidFill>
              </a:rPr>
              <a:t>If the class reaches ___% completion for the week, no weekend homework.</a:t>
            </a:r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650571" y="1211350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Grade for completion and check for accuracy 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Students tally what problems they have questions on so teacher knows what to go over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Answer key on the table so students can check their own work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Fun Friday’s- no missing work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Paying for competition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Students send home weekly email with current grades and missing work 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Tricking students into doing it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25" y="575950"/>
            <a:ext cx="2121599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260150" y="575950"/>
            <a:ext cx="64617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have you done for assessments? (formative, summative, likes, dislikes)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438400" y="1211350"/>
            <a:ext cx="3071400" cy="343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lang="en">
                <a:solidFill>
                  <a:srgbClr val="674EA7"/>
                </a:solidFill>
              </a:rPr>
              <a:t>Team and Partner Quzzes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lang="en">
                <a:solidFill>
                  <a:srgbClr val="674EA7"/>
                </a:solidFill>
              </a:rPr>
              <a:t>Formative after every 4 to 5 lessons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lang="en">
                <a:solidFill>
                  <a:srgbClr val="674EA7"/>
                </a:solidFill>
              </a:rPr>
              <a:t>Summative must include fluency and explanation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LOVE test reflections!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IDEA: write feedback on student test, have students read feedback, make corrections, and reflect before they can receive their grade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Tests and quizzes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Exit slips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Individual and team tests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Questioning teams and/or individual students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Group quizzes (sometimes helps review for individual tests)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Highlight mistakes, no grade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Give written feedback 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I like that you …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An area you can grow...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5" y="575949"/>
            <a:ext cx="2247899" cy="224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40030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is working and/or not working for rules and team norms?  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674EA7"/>
              </a:buClr>
              <a:buSzPct val="100000"/>
            </a:pPr>
            <a:r>
              <a:rPr b="1" lang="en" sz="1200">
                <a:solidFill>
                  <a:srgbClr val="674EA7"/>
                </a:solidFill>
              </a:rPr>
              <a:t>Too often students want to work independently</a:t>
            </a:r>
          </a:p>
          <a:p>
            <a:pPr indent="-304800" lvl="0" marL="457200" rtl="0">
              <a:spcBef>
                <a:spcPts val="0"/>
              </a:spcBef>
              <a:buClr>
                <a:srgbClr val="674EA7"/>
              </a:buClr>
              <a:buSzPct val="100000"/>
            </a:pPr>
            <a:r>
              <a:rPr b="1" lang="en" sz="1200">
                <a:solidFill>
                  <a:srgbClr val="674EA7"/>
                </a:solidFill>
              </a:rPr>
              <a:t>Difficulty in getting all students to take responsibility for their own learning</a:t>
            </a:r>
          </a:p>
          <a:p>
            <a:pPr indent="-304800" lvl="0" marL="457200" rtl="0">
              <a:spcBef>
                <a:spcPts val="0"/>
              </a:spcBef>
              <a:buClr>
                <a:srgbClr val="674EA7"/>
              </a:buClr>
              <a:buSzPct val="100000"/>
            </a:pPr>
            <a:r>
              <a:rPr b="1" lang="en" sz="1200">
                <a:solidFill>
                  <a:srgbClr val="674EA7"/>
                </a:solidFill>
              </a:rPr>
              <a:t>Team Tips -- numbered “norms” to help refer to during class discussions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en" sz="1200">
                <a:solidFill>
                  <a:srgbClr val="000000"/>
                </a:solidFill>
              </a:rPr>
              <a:t>“Academic” level do not want to work together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en" sz="1200">
                <a:solidFill>
                  <a:srgbClr val="000000"/>
                </a:solidFill>
              </a:rPr>
              <a:t>Working:  When groups have to work on poster paper for the class period or on whiteboards instead of in notebooks</a:t>
            </a: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Students don’t like to collaborate and discuss--work on their own and state their answers w/ little discussion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Team DOJO points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Students refusing to work (either they know it or they are super lost)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Not training kids into their role</a:t>
            </a:r>
          </a:p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rPr lang="en">
                <a:solidFill>
                  <a:srgbClr val="00FF00"/>
                </a:solidFill>
              </a:rPr>
              <a:t>Review team norms  and periodic checks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5" y="671500"/>
            <a:ext cx="2135600" cy="11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260150" y="575950"/>
            <a:ext cx="64617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structures and organization have helped you and your students?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Team Tips -- numbered “norms” to help refer to during class discussions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Charting Progress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b="1" lang="en">
                <a:solidFill>
                  <a:srgbClr val="0000FF"/>
                </a:solidFill>
              </a:rPr>
              <a:t>Routines of materials needed and when they should be out, warm-up problem while teacher checks homework, HW &amp; lesson topic posted on board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b="1" lang="en">
                <a:solidFill>
                  <a:srgbClr val="0000FF"/>
                </a:solidFill>
              </a:rPr>
              <a:t>Materials bins on tables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b="1" lang="en">
                <a:solidFill>
                  <a:srgbClr val="0000FF"/>
                </a:solidFill>
              </a:rPr>
              <a:t>Calculators assigned</a:t>
            </a: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FF00"/>
              </a:buClr>
            </a:pPr>
            <a:r>
              <a:t/>
            </a:r>
            <a:endParaRPr>
              <a:solidFill>
                <a:srgbClr val="00FF00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Daily routine: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Agenda on board with objectives, lesson number, homework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Remind text messaging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Weekly email home to parents/students with help videos, questions to ask student, classwork/homework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0" y="575950"/>
            <a:ext cx="2223900" cy="15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260150" y="575950"/>
            <a:ext cx="64617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advice do you want to pass on or remember for next year?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Make sure we are using enough formative assessments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Use more STTS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Re-inforce the team roles more often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t/>
            </a:r>
            <a:endParaRPr b="1">
              <a:solidFill>
                <a:srgbClr val="674EA7"/>
              </a:solidFill>
            </a:endParaRPr>
          </a:p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Different assessment methods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More explicit modeling of team roles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Have students do more reflection on their solutions and mistakes (i.e. “favorite mistakes test”)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Plan to use technology and google classroom at least once per week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75" y="575950"/>
            <a:ext cx="2107750" cy="283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2260150" y="356675"/>
            <a:ext cx="6461700" cy="85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can we do to help ALL students grow their mathematical understanding, perseverance, and attitudes about math?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Focus on process, not answer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Positive re-enforcement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Check-in with all students</a:t>
            </a:r>
          </a:p>
          <a:p>
            <a:pPr indent="-228600" lvl="0" marL="457200" rtl="0">
              <a:spcBef>
                <a:spcPts val="0"/>
              </a:spcBef>
              <a:buClr>
                <a:srgbClr val="674EA7"/>
              </a:buClr>
            </a:pPr>
            <a:r>
              <a:rPr b="1" lang="en">
                <a:solidFill>
                  <a:srgbClr val="674EA7"/>
                </a:solidFill>
              </a:rPr>
              <a:t>Encourage different approaches (perseverance)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Have mini-lessons on growth mindset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Exit slips or entry slips on non-mathematical topics:  inspirational quotes, goal setting.</a:t>
            </a:r>
          </a:p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Use concepts of growth mindset, and the value of effort and struggling to master info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Focus on what they are understanding, and build from there in order to build their confidence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75" y="562475"/>
            <a:ext cx="2107750" cy="283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